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8" r:id="rId3"/>
    <p:sldId id="256" r:id="rId4"/>
    <p:sldId id="258" r:id="rId5"/>
    <p:sldId id="259" r:id="rId6"/>
    <p:sldId id="279" r:id="rId7"/>
    <p:sldId id="260" r:id="rId8"/>
    <p:sldId id="261" r:id="rId9"/>
    <p:sldId id="262" r:id="rId10"/>
    <p:sldId id="268" r:id="rId11"/>
    <p:sldId id="272" r:id="rId12"/>
    <p:sldId id="265" r:id="rId13"/>
    <p:sldId id="276" r:id="rId14"/>
    <p:sldId id="264" r:id="rId15"/>
    <p:sldId id="267" r:id="rId16"/>
    <p:sldId id="275" r:id="rId17"/>
    <p:sldId id="280" r:id="rId18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505" autoAdjust="0"/>
  </p:normalViewPr>
  <p:slideViewPr>
    <p:cSldViewPr>
      <p:cViewPr varScale="1">
        <p:scale>
          <a:sx n="84" d="100"/>
          <a:sy n="84" d="100"/>
        </p:scale>
        <p:origin x="23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1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F4DFD9BF-40E1-40EE-B101-1DE348790423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505660"/>
            <a:ext cx="5660378" cy="3687031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003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3003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BB7E8A56-2935-417F-8414-7C21AF9E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8A56-2935-417F-8414-7C21AF9EAC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1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8A56-2935-417F-8414-7C21AF9EAC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6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8A56-2935-417F-8414-7C21AF9EAC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8A56-2935-417F-8414-7C21AF9EAC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98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Reverse fashion: Traditional media was command and control, and in one direction.   Today, people distribute and share the news</a:t>
            </a:r>
          </a:p>
          <a:p>
            <a:endParaRPr lang="en-US" sz="1400" dirty="0"/>
          </a:p>
          <a:p>
            <a:r>
              <a:rPr lang="en-US" sz="1400" dirty="0"/>
              <a:t>More widely used especially by Millennials, who comprise nearly 75 million or ¼ of the U.S. population.  There are more Millennials today than there are Baby Boomers, and it won’t be long before Millennials dominate the U.S. workforce.</a:t>
            </a:r>
          </a:p>
          <a:p>
            <a:endParaRPr lang="en-US" sz="1400" dirty="0"/>
          </a:p>
          <a:p>
            <a:r>
              <a:rPr lang="en-US" sz="1400" dirty="0"/>
              <a:t>It’s FREE:  Anybody with a smart device or computer has access.  It’s estimated that nearly 80% of the U.S. population has a social media profile (statista.com, 2018). </a:t>
            </a:r>
          </a:p>
          <a:p>
            <a:endParaRPr lang="en-US" sz="1400" dirty="0"/>
          </a:p>
          <a:p>
            <a:r>
              <a:rPr lang="en-US" sz="1400" dirty="0"/>
              <a:t>Multi-directional between different SM platforms.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8A56-2935-417F-8414-7C21AF9EAC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6EAE-474A-4670-B187-30FD5D7C2CA5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C18D9-89E2-4C6A-A4E8-C9798837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97DF-AE31-463E-8E2C-8003D4702066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BFAA-2B23-48C2-910E-D469BE7D3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C51E-F688-4ABC-86C7-AAE3EDB9A07C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B4C2-23F5-45B6-8035-FB0E74AF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AAF5-30D1-4373-AE63-389EB4544531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B3C9-5428-4437-B987-9DCEADBFE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EBFF-3857-4FD4-870D-E8ADA43BDD5A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9FF0C-A378-4710-AB59-224F9FAC2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2C03D-434B-46FB-82E1-134EDD0B8B31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65974-2695-451E-B999-D1232BB69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9C60-A69A-4108-B713-D6550E29AB51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89840-F8BD-4F58-B092-ED548A9B9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5A5B2-F0F2-4DAA-99E7-E10242D8D0C9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4804C-E65B-4F59-B412-6E673ED80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155F-C253-45C4-B76D-3950503DCE0A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64B6-22FE-49F9-BCA0-AFC86242C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DF9E-33AE-4C2A-A36E-A68DCD186C2C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58F72-4283-4F48-80EA-83B9C2721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3437-2845-41E7-9F5A-B0185C8D012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A40E-296F-4512-9C02-4B70C7B5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684259-D7AA-4841-90C8-2CFACE6E353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5F281-0F71-4479-9851-B817614AF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video" Target="https://www.youtube.com/embed/5DxeCK5Ne_Q" TargetMode="External"/><Relationship Id="rId1" Type="http://schemas.openxmlformats.org/officeDocument/2006/relationships/video" Target="file:///\\FS2\CIR\OFFICE\Joanne%20U%20Tube\2%20Deputies%20Shot%20B.wm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FS2\CIR\OFFICE\Joanne%20U%20Tube\Stephen%20Duckett's%20Cookie%20Exchage.wm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pritchett@fema.dhs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3352800"/>
            <a:ext cx="9144000" cy="1600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Presented by</a:t>
            </a:r>
            <a:r>
              <a:rPr lang="en-US" sz="2400" b="1" i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: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Joanne Magley</a:t>
            </a:r>
            <a:br>
              <a:rPr lang="en-US" sz="24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</a:b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Community Information Director</a:t>
            </a:r>
            <a:b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</a:b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Volusia County Government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95600"/>
            <a:ext cx="9144000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Handling the media</a:t>
            </a:r>
            <a:endParaRPr lang="en-US" sz="30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463" y="1181100"/>
            <a:ext cx="2759075" cy="1562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600" y="990600"/>
            <a:ext cx="63246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         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6553200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Don’ts </a:t>
            </a: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for on-camera</a:t>
            </a:r>
            <a:endParaRPr lang="en-US" sz="26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4800" y="1600200"/>
            <a:ext cx="3505200" cy="5029200"/>
          </a:xfrm>
          <a:prstGeom prst="rect">
            <a:avLst/>
          </a:prstGeo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34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715000"/>
            <a:ext cx="1412875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2 Deputies Shot B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90600" y="1676400"/>
            <a:ext cx="6400800" cy="4267200"/>
          </a:xfrm>
          <a:prstGeom prst="rect">
            <a:avLst/>
          </a:prstGeom>
        </p:spPr>
      </p:pic>
      <p:pic>
        <p:nvPicPr>
          <p:cNvPr id="2" name="5DxeCK5Ne_Q"/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1043939" y="2039778"/>
            <a:ext cx="6294121" cy="3540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600" y="990600"/>
            <a:ext cx="63246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         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6553200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Don’ts </a:t>
            </a: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for on-camera</a:t>
            </a:r>
            <a:endParaRPr lang="en-US" sz="26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4800" y="1600200"/>
            <a:ext cx="3505200" cy="5029200"/>
          </a:xfrm>
          <a:prstGeom prst="rect">
            <a:avLst/>
          </a:prstGeo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34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715000"/>
            <a:ext cx="1412875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Stephen Duckett's Cookie Exchag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57200" y="1600200"/>
            <a:ext cx="7179733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600" y="990600"/>
            <a:ext cx="63246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         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6553200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Managing your nervousness</a:t>
            </a:r>
            <a:endParaRPr lang="en-US" sz="26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4800" y="1600200"/>
            <a:ext cx="3505200" cy="5029200"/>
          </a:xfrm>
          <a:prstGeom prst="rect">
            <a:avLst/>
          </a:prstGeo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Prepare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Anticipate questions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 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Do something to relax yourself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Realize the reporter wants you to succeed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Know it’s OK to pause to gather thoughts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35" name="Picture 11" descr="I:\Emergency_Management\New EOC\Room Shots\Media Room 1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676400"/>
            <a:ext cx="5820903" cy="38862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034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715000"/>
            <a:ext cx="1412875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600" y="990600"/>
            <a:ext cx="63246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         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6553200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 Social Media</a:t>
            </a:r>
            <a:endParaRPr lang="en-US" sz="26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199" y="1785257"/>
            <a:ext cx="8423275" cy="5029200"/>
          </a:xfrm>
          <a:prstGeom prst="rect">
            <a:avLst/>
          </a:prstGeo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Widely used by all – media, residents, businesses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Anyone with access can read and respond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Live news can happen with cell phones</a:t>
            </a: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/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34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715000"/>
            <a:ext cx="1412875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628901" y="6330434"/>
            <a:ext cx="225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FEMA.gov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83" y="216792"/>
            <a:ext cx="2387261" cy="13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600" y="990600"/>
            <a:ext cx="63246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         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6553200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 PIO training opportunities</a:t>
            </a:r>
            <a:endParaRPr lang="en-US" sz="26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1600200"/>
            <a:ext cx="4572000" cy="5029200"/>
          </a:xfrm>
          <a:prstGeom prst="rect">
            <a:avLst/>
          </a:prstGeo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CC00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CC00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CC00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FEMA -Advanced Public Information Officer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/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16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A</a:t>
            </a: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dmission/campus </a:t>
            </a:r>
          </a:p>
          <a:p>
            <a:pPr lvl="1"/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information: </a:t>
            </a:r>
          </a:p>
          <a:p>
            <a:pPr lvl="1"/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301-447-1035</a:t>
            </a:r>
          </a:p>
          <a:p>
            <a:endParaRPr lang="en-US" sz="16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1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ourse </a:t>
            </a: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content </a:t>
            </a: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information:</a:t>
            </a:r>
            <a:b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Jennifer Pritchett,</a:t>
            </a:r>
          </a:p>
          <a:p>
            <a:pPr lvl="1"/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301-447-7270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jennifer.pritchett@fema.dhs.gov</a:t>
            </a:r>
            <a:endParaRPr lang="en-US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34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715000"/>
            <a:ext cx="1412875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362" name="Picture 2" descr="R:\OFFICE\WPWIN\JOANNE\6- Public Protection\Emergency Management\Emmitsburg\Advanced PIO training 2010\em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0"/>
            <a:ext cx="4407879" cy="1219200"/>
          </a:xfrm>
          <a:prstGeom prst="rect">
            <a:avLst/>
          </a:prstGeom>
          <a:noFill/>
        </p:spPr>
      </p:pic>
      <p:pic>
        <p:nvPicPr>
          <p:cNvPr id="15363" name="Picture 3" descr="R:\OFFICE\WPWIN\JOANNE\6- Public Protection\Emergency Management\Emmitsburg\Advanced PIO training 2010\front camp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3154" y="3124200"/>
            <a:ext cx="4994292" cy="2199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600" y="990600"/>
            <a:ext cx="63246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         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6553200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 PIO training opportunities</a:t>
            </a:r>
            <a:endParaRPr lang="en-US" sz="26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" y="1785257"/>
            <a:ext cx="4572000" cy="5029200"/>
          </a:xfrm>
          <a:prstGeom prst="rect">
            <a:avLst/>
          </a:prstGeo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Local Emergency Management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Local/regional Public Information Networks (PINs)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/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34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715000"/>
            <a:ext cx="1412875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600" y="990600"/>
            <a:ext cx="63246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         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65532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Mock new interviews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1600200"/>
            <a:ext cx="7467600" cy="5029200"/>
          </a:xfrm>
          <a:prstGeom prst="rect">
            <a:avLst/>
          </a:prstGeo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54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          </a:t>
            </a:r>
            <a:endParaRPr lang="en-US" sz="20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/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34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715000"/>
            <a:ext cx="1412875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676400" y="2174557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Junk yards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Dilapidated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Hoarding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600" y="990600"/>
            <a:ext cx="63246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         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6553200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 PIO training opportunities</a:t>
            </a:r>
            <a:endParaRPr lang="en-US" sz="26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1600200"/>
            <a:ext cx="7467600" cy="5029200"/>
          </a:xfrm>
          <a:prstGeom prst="rect">
            <a:avLst/>
          </a:prstGeo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54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          Questions?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/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34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715000"/>
            <a:ext cx="1412875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2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-457200" y="1524000"/>
            <a:ext cx="9144000" cy="3429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743200" y="381000"/>
            <a:ext cx="9144000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About me</a:t>
            </a:r>
            <a:endParaRPr lang="en-US" sz="30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057400"/>
            <a:ext cx="64084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Volusia County Government – 9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Florida Hospital Memorial Medical Center –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WESH 2 News – 1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WYTV News (Youngstown, OH) – 4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WEWS News (Cleveland, OH) – 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04800" y="990600"/>
            <a:ext cx="63246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4343399" cy="4924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The media’s role</a:t>
            </a:r>
            <a:endParaRPr lang="en-US" sz="26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4800" y="1600200"/>
            <a:ext cx="3505200" cy="5029200"/>
          </a:xfrm>
          <a:prstGeom prst="rect">
            <a:avLst/>
          </a:prstGeo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Perception of media?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 </a:t>
            </a: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Paint image of incident to public</a:t>
            </a:r>
            <a:r>
              <a:rPr lang="en-US" sz="2000" b="1" dirty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/>
            </a:r>
            <a:br>
              <a:rPr lang="en-US" sz="2000" b="1" dirty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</a:br>
            <a:r>
              <a:rPr lang="en-US" sz="2000" b="1" dirty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/>
            </a:r>
            <a:br>
              <a:rPr lang="en-US" sz="2000" b="1" dirty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</a:br>
            <a:r>
              <a:rPr lang="en-US" sz="2000" b="1" dirty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•</a:t>
            </a:r>
            <a:r>
              <a:rPr lang="en-US" sz="2000" b="1" dirty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C</a:t>
            </a: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reate perception of the agency and its response to incident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M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edia is ONE of your organization’s link to the public before, during and after an incident.</a:t>
            </a: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34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715000"/>
            <a:ext cx="1412875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bu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752600"/>
            <a:ext cx="47625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600" y="990600"/>
            <a:ext cx="63246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         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6553200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Building relationships</a:t>
            </a:r>
            <a:endParaRPr lang="en-US" sz="26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70560" y="1981200"/>
            <a:ext cx="3505200" cy="5029200"/>
          </a:xfrm>
          <a:prstGeom prst="rect">
            <a:avLst/>
          </a:prstGeo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First Amendment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Freedom of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Information Act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Sunshine laws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34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715000"/>
            <a:ext cx="1412875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600" y="990600"/>
            <a:ext cx="63246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         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6553200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Building relationships with the media</a:t>
            </a:r>
            <a:endParaRPr lang="en-US" sz="26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4800" y="1600200"/>
            <a:ext cx="3505200" cy="5029200"/>
          </a:xfrm>
          <a:prstGeom prst="rect">
            <a:avLst/>
          </a:prstGeo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 </a:t>
            </a:r>
            <a:r>
              <a:rPr lang="en-US" sz="2000" b="1" dirty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M</a:t>
            </a: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edia is ONE  conduit to the public</a:t>
            </a:r>
            <a:r>
              <a:rPr lang="en-US" sz="2000" b="1" dirty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/>
            </a:r>
            <a:br>
              <a:rPr lang="en-US" sz="2000" b="1" dirty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</a:br>
            <a:r>
              <a:rPr lang="en-US" sz="2000" b="1" dirty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/>
            </a:r>
            <a:br>
              <a:rPr lang="en-US" sz="2000" b="1" dirty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</a:br>
            <a:r>
              <a:rPr lang="en-US" sz="2000" b="1" dirty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•</a:t>
            </a:r>
            <a:r>
              <a:rPr lang="en-US" sz="2000" b="1" dirty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</a:t>
            </a: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Develop good relationships BEFORE an incident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P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lanned releases regarding new technology, human interest stories, etc.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 Tour of facility/ shadowing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34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715000"/>
            <a:ext cx="1412875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600" y="990600"/>
            <a:ext cx="63246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         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6553200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Building relationships</a:t>
            </a:r>
            <a:endParaRPr lang="en-US" sz="26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4800" y="1600200"/>
            <a:ext cx="3505200" cy="5029200"/>
          </a:xfrm>
          <a:prstGeom prst="rect">
            <a:avLst/>
          </a:prstGeo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Be accessible; return emails and calls promptly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/>
            </a:r>
            <a:br>
              <a:rPr lang="en-US" sz="2000" b="1" dirty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</a:b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Treat all media fairly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L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earn and respect deadlines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34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715000"/>
            <a:ext cx="1412875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1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600" y="990600"/>
            <a:ext cx="63246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         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6553200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Chain of command</a:t>
            </a:r>
            <a:endParaRPr lang="en-US" sz="26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4800" y="1600200"/>
            <a:ext cx="3505200" cy="5029200"/>
          </a:xfrm>
          <a:prstGeom prst="rect">
            <a:avLst/>
          </a:prstGeo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Are you authorized to speak to the media?</a:t>
            </a: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 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Is your supervisor aware of potential media issue?</a:t>
            </a: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34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715000"/>
            <a:ext cx="1412875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600" y="990600"/>
            <a:ext cx="63246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         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6553200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Do’s and Don’ts for on-camera</a:t>
            </a:r>
            <a:endParaRPr lang="en-US" sz="26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4800" y="1600200"/>
            <a:ext cx="3505200" cy="5029200"/>
          </a:xfrm>
          <a:prstGeom prst="rect">
            <a:avLst/>
          </a:prstGeo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DO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Know your main point and stick with it</a:t>
            </a: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Know what you want to 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say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 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Look professional; staff shirt</a:t>
            </a: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34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715000"/>
            <a:ext cx="1412875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600" y="990600"/>
            <a:ext cx="63246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FFFF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  <a:cs typeface="+mn-cs"/>
              </a:rPr>
              <a:t>          </a:t>
            </a: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6553200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88900" dir="240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+mn-cs"/>
              </a:rPr>
              <a:t>Do’s and Don’ts for on-camera</a:t>
            </a:r>
            <a:endParaRPr lang="en-US" sz="2600" b="1" dirty="0">
              <a:ln w="11430">
                <a:noFill/>
              </a:ln>
              <a:solidFill>
                <a:srgbClr val="FFCC00"/>
              </a:solidFill>
              <a:effectLst>
                <a:outerShdw blurRad="63500" dist="88900" dir="240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4800" y="1600200"/>
            <a:ext cx="3505200" cy="5029200"/>
          </a:xfrm>
          <a:prstGeom prst="rect">
            <a:avLst/>
          </a:prstGeo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DON’T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CC00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Speculate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 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Answer hypothetical questions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Comment on other organizations or what others have said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 smtClean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rgbClr val="FFFFFF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34" name="Picture 10" descr="C:\Users\pradetsky\Desktop\work\badge2012-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715000"/>
            <a:ext cx="1412875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24400" y="2303919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 </a:t>
            </a:r>
            <a:r>
              <a:rPr lang="en-US" sz="20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Say anything to a reporter you don’t want to see in print or on TV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4360724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 </a:t>
            </a:r>
            <a:r>
              <a:rPr lang="en-US" sz="2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Use </a:t>
            </a:r>
            <a:r>
              <a:rPr lang="en-US" sz="20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“off the record”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n w="11430">
                <a:noFill/>
              </a:ln>
              <a:solidFill>
                <a:schemeClr val="bg1"/>
              </a:solidFill>
              <a:effectLst>
                <a:outerShdw blurRad="63500" dist="38100" dir="1920000" algn="tl">
                  <a:srgbClr val="000000">
                    <a:alpha val="85000"/>
                  </a:srgbClr>
                </a:outerShdw>
              </a:effectLst>
              <a:latin typeface="Verdana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n w="11430">
                  <a:noFill/>
                </a:ln>
                <a:solidFill>
                  <a:srgbClr val="FFCC00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•</a:t>
            </a:r>
            <a:r>
              <a:rPr lang="en-US" sz="20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63500" dist="38100" dir="1920000" algn="tl">
                    <a:srgbClr val="000000">
                      <a:alpha val="85000"/>
                    </a:srgbClr>
                  </a:outerShdw>
                </a:effectLst>
                <a:latin typeface="Verdana" pitchFamily="34" charset="0"/>
              </a:rPr>
              <a:t>Say “no comment”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7678</TotalTime>
  <Words>458</Words>
  <Application>Microsoft Office PowerPoint</Application>
  <PresentationFormat>On-screen Show (4:3)</PresentationFormat>
  <Paragraphs>201</Paragraphs>
  <Slides>17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County of Volusia</dc:creator>
  <cp:lastModifiedBy>Joanne Magley</cp:lastModifiedBy>
  <cp:revision>81</cp:revision>
  <cp:lastPrinted>2019-01-23T16:58:13Z</cp:lastPrinted>
  <dcterms:created xsi:type="dcterms:W3CDTF">2014-06-18T15:11:04Z</dcterms:created>
  <dcterms:modified xsi:type="dcterms:W3CDTF">2019-01-23T17:09:47Z</dcterms:modified>
</cp:coreProperties>
</file>